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99" r:id="rId2"/>
    <p:sldId id="405" r:id="rId3"/>
    <p:sldId id="401" r:id="rId4"/>
    <p:sldId id="402" r:id="rId5"/>
    <p:sldId id="490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491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492" r:id="rId27"/>
    <p:sldId id="495" r:id="rId28"/>
    <p:sldId id="493" r:id="rId29"/>
    <p:sldId id="494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528" r:id="rId43"/>
    <p:sldId id="529" r:id="rId44"/>
    <p:sldId id="530" r:id="rId45"/>
    <p:sldId id="531" r:id="rId46"/>
    <p:sldId id="532" r:id="rId47"/>
    <p:sldId id="533" r:id="rId48"/>
    <p:sldId id="48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9"/>
            <p14:sldId id="405"/>
            <p14:sldId id="401"/>
            <p14:sldId id="402"/>
          </p14:sldIdLst>
        </p14:section>
        <p14:section name="Фаза Маркировки" id="{11A4239B-73C6-4C1C-9DBF-36C62ED8EBA8}">
          <p14:sldIdLst>
            <p14:sldId id="490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491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</p14:sldIdLst>
        </p14:section>
        <p14:section name="Корни - Eager roots" id="{74240015-A6AE-4E88-99ED-86E9F93C2107}">
          <p14:sldIdLst>
            <p14:sldId id="492"/>
            <p14:sldId id="495"/>
            <p14:sldId id="493"/>
            <p14:sldId id="494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</p14:sldIdLst>
        </p14:section>
        <p14:section name="Roots - Pinned locals" id="{7C5B415B-6A3B-43E1-9480-9732ACE3F5B3}">
          <p14:sldIdLst>
            <p14:sldId id="508"/>
            <p14:sldId id="528"/>
            <p14:sldId id="529"/>
            <p14:sldId id="530"/>
            <p14:sldId id="531"/>
            <p14:sldId id="532"/>
            <p14:sldId id="533"/>
            <p14:sldId id="4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7E1"/>
    <a:srgbClr val="57563B"/>
    <a:srgbClr val="D5D9D1"/>
    <a:srgbClr val="788571"/>
    <a:srgbClr val="838F79"/>
    <a:srgbClr val="45442F"/>
    <a:srgbClr val="71806D"/>
    <a:srgbClr val="555845"/>
    <a:srgbClr val="D3B060"/>
    <a:srgbClr val="636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807" autoAdjust="0"/>
  </p:normalViewPr>
  <p:slideViewPr>
    <p:cSldViewPr snapToGrid="0">
      <p:cViewPr>
        <p:scale>
          <a:sx n="100" d="100"/>
          <a:sy n="100" d="100"/>
        </p:scale>
        <p:origin x="73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idristij/dotnetbook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обои на рабочий стол весна">
            <a:extLst>
              <a:ext uri="{FF2B5EF4-FFF2-40B4-BE49-F238E27FC236}">
                <a16:creationId xmlns:a16="http://schemas.microsoft.com/office/drawing/2014/main" id="{6C67E5BD-9A90-4585-A8C0-73F527D3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38635"/>
          <a:stretch/>
        </p:blipFill>
        <p:spPr bwMode="auto">
          <a:xfrm>
            <a:off x="6853630" y="0"/>
            <a:ext cx="5338370" cy="68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57563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8729" y="516400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252447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Garbage Collector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ru-RU" sz="2000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Различные слои управления памятью</a:t>
            </a:r>
            <a:endParaRPr lang="en-US" sz="2000" b="1" dirty="0">
              <a:solidFill>
                <a:srgbClr val="78857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r>
              <a:rPr lang="en-US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</a:t>
            </a:r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Введение в сборку мусора</a:t>
            </a:r>
          </a:p>
          <a:p>
            <a:r>
              <a:rPr lang="ru-RU" sz="20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3. Фаза маркировки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Фаза планирования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5. Фаза зачистки и сжатия</a:t>
            </a:r>
          </a:p>
          <a:p>
            <a:r>
              <a:rPr lang="ru-RU" sz="2000" b="1" dirty="0">
                <a:solidFill>
                  <a:srgbClr val="78857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6. Продвинутые особенности</a:t>
            </a:r>
          </a:p>
        </p:txBody>
      </p:sp>
      <p:pic>
        <p:nvPicPr>
          <p:cNvPr id="1026" name="Picture 2" descr="big-logo.png">
            <a:extLst>
              <a:ext uri="{FF2B5EF4-FFF2-40B4-BE49-F238E27FC236}">
                <a16:creationId xmlns:a16="http://schemas.microsoft.com/office/drawing/2014/main" id="{D1493E75-BE72-49F6-8E90-0CB15DD8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2" y="5866201"/>
            <a:ext cx="3825914" cy="80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рассматривать простой сценарий, когда </a:t>
            </a:r>
            <a:r>
              <a:rPr lang="en-US" dirty="0"/>
              <a:t>GC non-concurrent:</a:t>
            </a:r>
          </a:p>
        </p:txBody>
      </p:sp>
    </p:spTree>
    <p:extLst>
      <p:ext uri="{BB962C8B-B14F-4D97-AF65-F5344CB8AC3E}">
        <p14:creationId xmlns:p14="http://schemas.microsoft.com/office/powerpoint/2010/main" val="416257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Managed </a:t>
            </a:r>
            <a:r>
              <a:rPr lang="ru-RU" dirty="0"/>
              <a:t>потоки встают</a:t>
            </a:r>
          </a:p>
        </p:txBody>
      </p:sp>
    </p:spTree>
    <p:extLst>
      <p:ext uri="{BB962C8B-B14F-4D97-AF65-F5344CB8AC3E}">
        <p14:creationId xmlns:p14="http://schemas.microsoft.com/office/powerpoint/2010/main" val="37153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Managed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Можно делать с памятью всё, что угодно</a:t>
            </a:r>
          </a:p>
        </p:txBody>
      </p:sp>
    </p:spTree>
    <p:extLst>
      <p:ext uri="{BB962C8B-B14F-4D97-AF65-F5344CB8AC3E}">
        <p14:creationId xmlns:p14="http://schemas.microsoft.com/office/powerpoint/2010/main" val="217403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Если рассматривать простой сценарий, когда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Managed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Можно делать с памятью всё, что угодно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Например, сделать фазу маркировки</a:t>
            </a:r>
          </a:p>
        </p:txBody>
      </p:sp>
    </p:spTree>
    <p:extLst>
      <p:ext uri="{BB962C8B-B14F-4D97-AF65-F5344CB8AC3E}">
        <p14:creationId xmlns:p14="http://schemas.microsoft.com/office/powerpoint/2010/main" val="108176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Garbage Collector </a:t>
            </a:r>
            <a:r>
              <a:rPr lang="ru-RU" dirty="0"/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Всё, до чего не дошёл механизм обхода – мёртвые объекты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рассматривать простой сценарий, когда </a:t>
            </a:r>
            <a:r>
              <a:rPr lang="en-US" dirty="0"/>
              <a:t>GC non-concurrent: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Managed </a:t>
            </a:r>
            <a:r>
              <a:rPr lang="ru-RU" dirty="0"/>
              <a:t>потоки встают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Можно делать с памятью всё, что угодно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Например, сделать фазу маркировки</a:t>
            </a:r>
          </a:p>
        </p:txBody>
      </p:sp>
    </p:spTree>
    <p:extLst>
      <p:ext uri="{BB962C8B-B14F-4D97-AF65-F5344CB8AC3E}">
        <p14:creationId xmlns:p14="http://schemas.microsoft.com/office/powerpoint/2010/main" val="11649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 заголовке объекта устанавливается флаг </a:t>
            </a:r>
            <a:r>
              <a:rPr lang="en-US" dirty="0"/>
              <a:t>pin </a:t>
            </a:r>
            <a:r>
              <a:rPr lang="ru-RU" dirty="0"/>
              <a:t>если объект </a:t>
            </a:r>
            <a:r>
              <a:rPr lang="en-US" dirty="0"/>
              <a:t>– pinned (</a:t>
            </a:r>
            <a:r>
              <a:rPr lang="ru-RU" dirty="0"/>
              <a:t>что понимается по таблице </a:t>
            </a:r>
            <a:r>
              <a:rPr lang="en-US" dirty="0"/>
              <a:t>pinned handles)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61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Зная информацию о полях типа через </a:t>
            </a:r>
            <a:r>
              <a:rPr lang="en-US" dirty="0" err="1"/>
              <a:t>MethodsTable</a:t>
            </a:r>
            <a:r>
              <a:rPr lang="en-US" dirty="0"/>
              <a:t> </a:t>
            </a:r>
            <a:r>
              <a:rPr lang="ru-RU" dirty="0"/>
              <a:t>обходим все исходящие ссылки. 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04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графа осуществляется обходом в глубину, сохраняя состояние в стеке</a:t>
            </a:r>
          </a:p>
        </p:txBody>
      </p:sp>
    </p:spTree>
    <p:extLst>
      <p:ext uri="{BB962C8B-B14F-4D97-AF65-F5344CB8AC3E}">
        <p14:creationId xmlns:p14="http://schemas.microsoft.com/office/powerpoint/2010/main" val="84457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посещении каждого объекта:</a:t>
            </a:r>
          </a:p>
        </p:txBody>
      </p:sp>
    </p:spTree>
    <p:extLst>
      <p:ext uri="{BB962C8B-B14F-4D97-AF65-F5344CB8AC3E}">
        <p14:creationId xmlns:p14="http://schemas.microsoft.com/office/powerpoint/2010/main" val="3938621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63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Объект маркируется как посещенный через простановку флага в указателе на </a:t>
            </a:r>
            <a:r>
              <a:rPr lang="en-US" dirty="0"/>
              <a:t>VMT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Т.к. все </a:t>
            </a:r>
            <a:r>
              <a:rPr lang="en-US" dirty="0"/>
              <a:t>VMT </a:t>
            </a:r>
            <a:r>
              <a:rPr lang="ru-RU" dirty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90741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Все исходящие указатели добавляются в стек адресов на обход</a:t>
            </a:r>
          </a:p>
        </p:txBody>
      </p:sp>
    </p:spTree>
    <p:extLst>
      <p:ext uri="{BB962C8B-B14F-4D97-AF65-F5344CB8AC3E}">
        <p14:creationId xmlns:p14="http://schemas.microsoft.com/office/powerpoint/2010/main" val="366009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заканчивается, когда стек адресов обхода пустеет</a:t>
            </a:r>
          </a:p>
        </p:txBody>
      </p:sp>
    </p:spTree>
    <p:extLst>
      <p:ext uri="{BB962C8B-B14F-4D97-AF65-F5344CB8AC3E}">
        <p14:creationId xmlns:p14="http://schemas.microsoft.com/office/powerpoint/2010/main" val="9723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 заголовке объекта устанавливается флаг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pinned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понимается по таблице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pinned handles)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Зная информацию о полях типа через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MethodsTable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Объект маркируется как посещенный через простановку флага в указателе на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Т.к. все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VMT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установленные флаги стираются во время фазы планирования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9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 для любого адреса из группы «корней»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 заголовке объекта устанавливается флаг </a:t>
            </a:r>
            <a:r>
              <a:rPr lang="en-US" dirty="0"/>
              <a:t>pin </a:t>
            </a:r>
            <a:r>
              <a:rPr lang="ru-RU" dirty="0"/>
              <a:t>если объект </a:t>
            </a:r>
            <a:r>
              <a:rPr lang="en-US" dirty="0"/>
              <a:t>– pinned (</a:t>
            </a:r>
            <a:r>
              <a:rPr lang="ru-RU" dirty="0"/>
              <a:t>что понимается по таблице </a:t>
            </a:r>
            <a:r>
              <a:rPr lang="en-US" dirty="0"/>
              <a:t>pinned handles)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Зная информацию о полях типа через </a:t>
            </a:r>
            <a:r>
              <a:rPr lang="en-US" dirty="0" err="1"/>
              <a:t>MethodsTable</a:t>
            </a:r>
            <a:r>
              <a:rPr lang="en-US" dirty="0"/>
              <a:t> </a:t>
            </a:r>
            <a:r>
              <a:rPr lang="ru-RU" dirty="0"/>
              <a:t>обходим все исходящие ссылки.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графа осуществляется обходом в глубину, сохраняя состояние в стеке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 посещении каждого объекта: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Если объект уже посещен, он пропускается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Объект маркируется как посещенный через простановку флага в указателе на </a:t>
            </a:r>
            <a:r>
              <a:rPr lang="en-US" dirty="0"/>
              <a:t>VMT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Т.к. все </a:t>
            </a:r>
            <a:r>
              <a:rPr lang="en-US" dirty="0"/>
              <a:t>VMT </a:t>
            </a:r>
            <a:r>
              <a:rPr lang="ru-RU" dirty="0"/>
              <a:t>выровнены по размеру слова, то младшие 2 бита адреса не используются и могут быть задействованы при </a:t>
            </a:r>
            <a:r>
              <a:rPr lang="en-US" dirty="0"/>
              <a:t>GC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Все исходящие указатели добавляются в стек адресов на обход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Обход заканчивается, когда стек адресов обхода пустеет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установленные флаги стираются во время фазы планирования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164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00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7206" y="4488243"/>
            <a:ext cx="371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</p:txBody>
      </p:sp>
    </p:spTree>
    <p:extLst>
      <p:ext uri="{BB962C8B-B14F-4D97-AF65-F5344CB8AC3E}">
        <p14:creationId xmlns:p14="http://schemas.microsoft.com/office/powerpoint/2010/main" val="118641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Path.GetFullPath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7206" y="4488243"/>
            <a:ext cx="371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012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</p:spTree>
    <p:extLst>
      <p:ext uri="{BB962C8B-B14F-4D97-AF65-F5344CB8AC3E}">
        <p14:creationId xmlns:p14="http://schemas.microsoft.com/office/powerpoint/2010/main" val="223363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56" y="1496315"/>
            <a:ext cx="2271663" cy="320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E09C-700F-467A-A2B1-C7B91D79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4" y="535612"/>
            <a:ext cx="4530775" cy="6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99A41-F3BB-4867-A6EE-6C5F144D1583}"/>
              </a:ext>
            </a:extLst>
          </p:cNvPr>
          <p:cNvSpPr txBox="1"/>
          <p:nvPr/>
        </p:nvSpPr>
        <p:spPr>
          <a:xfrm>
            <a:off x="6186324" y="5411452"/>
            <a:ext cx="461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https://github.com/sidristij/dotnetbook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813" y="1496315"/>
            <a:ext cx="2271664" cy="32072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71" y="1496315"/>
            <a:ext cx="2271662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1049000" y="257499"/>
            <a:ext cx="935731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11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72038" y="284422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IoContainer.Resolve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service.RunLongRunningRequest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0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Локальные переменные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7206" y="4488243"/>
            <a:ext cx="371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Есть только 1 ссылка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Не должно быть собрано </a:t>
            </a:r>
            <a:r>
              <a:rPr lang="en-US" dirty="0"/>
              <a:t>GC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Может жить долго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99504" y="2755392"/>
            <a:ext cx="1158240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53584" y="3230880"/>
            <a:ext cx="859536" cy="3840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074426" y="190288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[]{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}))</a:t>
            </a:r>
            <a:endParaRPr lang="ru-RU" dirty="0"/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registers</a:t>
            </a: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849625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Стек потока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466599" y="6065026"/>
            <a:ext cx="141935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Регистры</a:t>
            </a:r>
          </a:p>
        </p:txBody>
      </p:sp>
      <p:sp>
        <p:nvSpPr>
          <p:cNvPr id="19" name="Стрелка вниз 18"/>
          <p:cNvSpPr/>
          <p:nvPr/>
        </p:nvSpPr>
        <p:spPr>
          <a:xfrm rot="2159585">
            <a:off x="4535423" y="5581750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низ 19"/>
          <p:cNvSpPr/>
          <p:nvPr/>
        </p:nvSpPr>
        <p:spPr>
          <a:xfrm rot="19549055">
            <a:off x="6919270" y="5580963"/>
            <a:ext cx="256032" cy="451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484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38005" y="2305615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registers</a:t>
            </a: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05046" y="2305615"/>
            <a:ext cx="37149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Два варианта </a:t>
            </a:r>
            <a:r>
              <a:rPr lang="ru-RU" dirty="0" err="1"/>
              <a:t>скоупов</a:t>
            </a:r>
            <a:r>
              <a:rPr lang="ru-RU" dirty="0"/>
              <a:t> переменных: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Переменная </a:t>
            </a:r>
            <a:r>
              <a:rPr lang="en-US" dirty="0"/>
              <a:t>class1 </a:t>
            </a:r>
            <a:r>
              <a:rPr lang="ru-RU" dirty="0"/>
              <a:t>доступна в течении жизни всего метода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Переменная </a:t>
            </a:r>
            <a:r>
              <a:rPr lang="en-US" dirty="0"/>
              <a:t>class2 – </a:t>
            </a:r>
            <a:r>
              <a:rPr lang="ru-RU" dirty="0"/>
              <a:t>только внутри блока </a:t>
            </a:r>
            <a:r>
              <a:rPr lang="en-US" dirty="0"/>
              <a:t>if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Два варианта окончания </a:t>
            </a:r>
            <a:r>
              <a:rPr lang="ru-RU" dirty="0" err="1"/>
              <a:t>скоупа</a:t>
            </a:r>
            <a:r>
              <a:rPr lang="ru-RU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Упрощенный: когда </a:t>
            </a:r>
            <a:r>
              <a:rPr lang="ru-RU" dirty="0" err="1"/>
              <a:t>скоуп</a:t>
            </a:r>
            <a:r>
              <a:rPr lang="ru-RU" dirty="0"/>
              <a:t> заканчивается вместе с лексическим блоком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Когда </a:t>
            </a:r>
            <a:r>
              <a:rPr lang="ru-RU" dirty="0" err="1"/>
              <a:t>скоуп</a:t>
            </a:r>
            <a:r>
              <a:rPr lang="ru-RU" dirty="0"/>
              <a:t> заканчивается с последним местом использования переменной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94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registers</a:t>
            </a: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1667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registers</a:t>
            </a: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855551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class1, class2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" name="Стрелка вправо 1"/>
          <p:cNvSpPr/>
          <p:nvPr/>
        </p:nvSpPr>
        <p:spPr>
          <a:xfrm flipH="1">
            <a:off x="10483183" y="3992880"/>
            <a:ext cx="86788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604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class1.Children;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registers</a:t>
            </a: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rbx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234693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65685" y="2531167"/>
            <a:ext cx="4762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01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LexicalScopeExample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02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03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class1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GetClassInstance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(class1.HasChildren())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05  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06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class2 = </a:t>
            </a:r>
            <a:r>
              <a:rPr lang="en-US" sz="14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GetClass2Instance();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07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height = class2.ClacSumHeight();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08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(height);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09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10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11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12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227919" y="204958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</a:t>
            </a:r>
          </a:p>
          <a:p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 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rax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" name="Правая фигурная скобка 1"/>
          <p:cNvSpPr/>
          <p:nvPr/>
        </p:nvSpPr>
        <p:spPr>
          <a:xfrm>
            <a:off x="8936736" y="2974848"/>
            <a:ext cx="182880" cy="1249680"/>
          </a:xfrm>
          <a:prstGeom prst="rightBrace">
            <a:avLst>
              <a:gd name="adj1" fmla="val 7499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284113" y="3411261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Eager root collection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90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4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</a:t>
            </a:r>
            <a:endParaRPr lang="ru-RU" dirty="0"/>
          </a:p>
        </p:txBody>
      </p:sp>
      <p:sp>
        <p:nvSpPr>
          <p:cNvPr id="22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</p:spTree>
    <p:extLst>
      <p:ext uri="{BB962C8B-B14F-4D97-AF65-F5344CB8AC3E}">
        <p14:creationId xmlns:p14="http://schemas.microsoft.com/office/powerpoint/2010/main" val="14574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38005" y="2073313"/>
            <a:ext cx="517330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 from </a:t>
            </a:r>
            <a:r>
              <a:rPr lang="en-US" sz="1400" dirty="0" err="1">
                <a:solidFill>
                  <a:srgbClr val="B41414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1634527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msg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1642713"/>
            <a:ext cx="16276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sc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  <a:endParaRPr lang="ru-RU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252753" y="2921754"/>
            <a:ext cx="2531522" cy="3153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</p:spTree>
    <p:extLst>
      <p:ext uri="{BB962C8B-B14F-4D97-AF65-F5344CB8AC3E}">
        <p14:creationId xmlns:p14="http://schemas.microsoft.com/office/powerpoint/2010/main" val="12404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13189" y="1616725"/>
            <a:ext cx="60044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Random().Next() };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sc.DoSomething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355294" y="1619611"/>
            <a:ext cx="60044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 Field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Rand…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sc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.Field.ToString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"Am I dead?"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Field;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</p:spTree>
    <p:extLst>
      <p:ext uri="{BB962C8B-B14F-4D97-AF65-F5344CB8AC3E}">
        <p14:creationId xmlns:p14="http://schemas.microsoft.com/office/powerpoint/2010/main" val="378310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8" y="3205214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6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Фаза маркировки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57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2400" b="1" dirty="0" err="1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Скоуп</a:t>
            </a:r>
            <a:r>
              <a:rPr lang="ru-RU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переменных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38004" y="2504201"/>
            <a:ext cx="771680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Timer(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DateTime.Now.ToString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C81EFA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(timer);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18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Partially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132111" y="2073313"/>
            <a:ext cx="16276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Fully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interruptible</a:t>
            </a:r>
            <a:endParaRPr lang="ru-RU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timer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3081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35744" y="5391807"/>
            <a:ext cx="152399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</a:t>
            </a:r>
            <a:endParaRPr lang="ru-RU" dirty="0"/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</p:spTree>
    <p:extLst>
      <p:ext uri="{BB962C8B-B14F-4D97-AF65-F5344CB8AC3E}">
        <p14:creationId xmlns:p14="http://schemas.microsoft.com/office/powerpoint/2010/main" val="417357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D6D88-C8C5-48B6-8E21-FAF92765ED1D}"/>
              </a:ext>
            </a:extLst>
          </p:cNvPr>
          <p:cNvSpPr/>
          <p:nvPr/>
        </p:nvSpPr>
        <p:spPr>
          <a:xfrm>
            <a:off x="3245708" y="237523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749A92C6-97BA-4DE2-B11F-B8C8FC912CE2}"/>
              </a:ext>
            </a:extLst>
          </p:cNvPr>
          <p:cNvSpPr/>
          <p:nvPr/>
        </p:nvSpPr>
        <p:spPr>
          <a:xfrm>
            <a:off x="10433731" y="1446757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Pinned locals</a:t>
            </a:r>
          </a:p>
        </p:txBody>
      </p:sp>
    </p:spTree>
    <p:extLst>
      <p:ext uri="{BB962C8B-B14F-4D97-AF65-F5344CB8AC3E}">
        <p14:creationId xmlns:p14="http://schemas.microsoft.com/office/powerpoint/2010/main" val="1234544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803141-AA7F-4E75-A175-7F9D4EA0645A}"/>
              </a:ext>
            </a:extLst>
          </p:cNvPr>
          <p:cNvSpPr/>
          <p:nvPr/>
        </p:nvSpPr>
        <p:spPr>
          <a:xfrm>
            <a:off x="3440285" y="2149377"/>
            <a:ext cx="695273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.method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hidebysig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instance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</a:rPr>
              <a:t> Main () 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cil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managed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{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Method begins at RVA 0x2050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Code size 44 (0x2c)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maxstack</a:t>
            </a:r>
            <a:r>
              <a:rPr lang="en-US" sz="1400" dirty="0">
                <a:latin typeface="Consolas" panose="020B0609020204030204" pitchFamily="49" charset="0"/>
              </a:rPr>
              <a:t> 2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.locals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 (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    [0] uint8*,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    [1] uint8[]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pinned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   )</a:t>
            </a:r>
            <a:br>
              <a:rPr lang="en-US" sz="1400" dirty="0">
                <a:latin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 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…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    IL_002b: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end of method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UserQuery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::Main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39F9BC2C-F146-42F6-8154-C895729FE99D}"/>
              </a:ext>
            </a:extLst>
          </p:cNvPr>
          <p:cNvSpPr/>
          <p:nvPr/>
        </p:nvSpPr>
        <p:spPr>
          <a:xfrm>
            <a:off x="10433731" y="1446757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Pinned locals</a:t>
            </a:r>
          </a:p>
        </p:txBody>
      </p:sp>
    </p:spTree>
    <p:extLst>
      <p:ext uri="{BB962C8B-B14F-4D97-AF65-F5344CB8AC3E}">
        <p14:creationId xmlns:p14="http://schemas.microsoft.com/office/powerpoint/2010/main" val="355843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D6D88-C8C5-48B6-8E21-FAF92765ED1D}"/>
              </a:ext>
            </a:extLst>
          </p:cNvPr>
          <p:cNvSpPr/>
          <p:nvPr/>
        </p:nvSpPr>
        <p:spPr>
          <a:xfrm>
            <a:off x="1820562" y="2638848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03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04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05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06 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07 }</a:t>
            </a:r>
            <a:endParaRPr lang="en-US" dirty="0"/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749A92C6-97BA-4DE2-B11F-B8C8FC912CE2}"/>
              </a:ext>
            </a:extLst>
          </p:cNvPr>
          <p:cNvSpPr/>
          <p:nvPr/>
        </p:nvSpPr>
        <p:spPr>
          <a:xfrm>
            <a:off x="10433731" y="1446757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Pinned locals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0325D-F130-41E4-A580-3F2CC675DDB7}"/>
              </a:ext>
            </a:extLst>
          </p:cNvPr>
          <p:cNvSpPr/>
          <p:nvPr/>
        </p:nvSpPr>
        <p:spPr>
          <a:xfrm>
            <a:off x="8604421" y="2631719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latin typeface="Consolas" panose="020B0609020204030204" pitchFamily="49" charset="0"/>
              </a:rPr>
              <a:t>array (pinned)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988863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Pinned Locals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D6D88-C8C5-48B6-8E21-FAF92765ED1D}"/>
              </a:ext>
            </a:extLst>
          </p:cNvPr>
          <p:cNvSpPr/>
          <p:nvPr/>
        </p:nvSpPr>
        <p:spPr>
          <a:xfrm>
            <a:off x="1238005" y="2638848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 list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01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03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array = list[</a:t>
            </a:r>
            <a:r>
              <a:rPr lang="en-US" dirty="0">
                <a:solidFill>
                  <a:srgbClr val="C81EF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04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05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06 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07 }</a:t>
            </a:r>
            <a:endParaRPr lang="en-US" dirty="0"/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749A92C6-97BA-4DE2-B11F-B8C8FC912CE2}"/>
              </a:ext>
            </a:extLst>
          </p:cNvPr>
          <p:cNvSpPr/>
          <p:nvPr/>
        </p:nvSpPr>
        <p:spPr>
          <a:xfrm>
            <a:off x="10433731" y="1446757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Pinned locals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0325D-F130-41E4-A580-3F2CC675DDB7}"/>
              </a:ext>
            </a:extLst>
          </p:cNvPr>
          <p:cNvSpPr/>
          <p:nvPr/>
        </p:nvSpPr>
        <p:spPr>
          <a:xfrm>
            <a:off x="8022050" y="2631719"/>
            <a:ext cx="6606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(pinned), [esp+20]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 err="1">
                <a:latin typeface="Consolas" panose="020B0609020204030204" pitchFamily="49" charset="0"/>
              </a:rPr>
              <a:t>eax</a:t>
            </a:r>
            <a:r>
              <a:rPr lang="en-US" dirty="0">
                <a:latin typeface="Consolas" panose="020B0609020204030204" pitchFamily="49" charset="0"/>
              </a:rPr>
              <a:t> (pinned)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2B609-F129-4FDC-8776-210EC66789F6}"/>
              </a:ext>
            </a:extLst>
          </p:cNvPr>
          <p:cNvSpPr/>
          <p:nvPr/>
        </p:nvSpPr>
        <p:spPr>
          <a:xfrm>
            <a:off x="2026508" y="5428735"/>
            <a:ext cx="7776519" cy="11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Реальный </a:t>
            </a:r>
            <a:r>
              <a:rPr lang="en-US" dirty="0"/>
              <a:t>pinning </a:t>
            </a:r>
            <a:r>
              <a:rPr lang="ru-RU" dirty="0"/>
              <a:t>происходит только во время </a:t>
            </a:r>
            <a:r>
              <a:rPr lang="en-US" dirty="0"/>
              <a:t>GC </a:t>
            </a:r>
            <a:r>
              <a:rPr lang="ru-RU" dirty="0"/>
              <a:t>внутри метода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9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Finalization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749A92C6-97BA-4DE2-B11F-B8C8FC912CE2}"/>
              </a:ext>
            </a:extLst>
          </p:cNvPr>
          <p:cNvSpPr/>
          <p:nvPr/>
        </p:nvSpPr>
        <p:spPr>
          <a:xfrm>
            <a:off x="10433731" y="1446757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Pinned locals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1AE76873-F820-49CF-9B78-53447D5A6762}"/>
              </a:ext>
            </a:extLst>
          </p:cNvPr>
          <p:cNvSpPr/>
          <p:nvPr/>
        </p:nvSpPr>
        <p:spPr>
          <a:xfrm>
            <a:off x="10433730" y="2064996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Finalization roots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56D27A-D90C-4FBE-8F80-DAB476D06D25}"/>
              </a:ext>
            </a:extLst>
          </p:cNvPr>
          <p:cNvSpPr/>
          <p:nvPr/>
        </p:nvSpPr>
        <p:spPr>
          <a:xfrm>
            <a:off x="3319849" y="2100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msg)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// Some actions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~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41414"/>
                </a:solidFill>
                <a:latin typeface="Consolas" panose="020B0609020204030204" pitchFamily="49" charset="0"/>
              </a:rPr>
              <a:t>"In finalizer"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83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Internal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749A92C6-97BA-4DE2-B11F-B8C8FC912CE2}"/>
              </a:ext>
            </a:extLst>
          </p:cNvPr>
          <p:cNvSpPr/>
          <p:nvPr/>
        </p:nvSpPr>
        <p:spPr>
          <a:xfrm>
            <a:off x="10433731" y="1446757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Pinned locals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1AE76873-F820-49CF-9B78-53447D5A6762}"/>
              </a:ext>
            </a:extLst>
          </p:cNvPr>
          <p:cNvSpPr/>
          <p:nvPr/>
        </p:nvSpPr>
        <p:spPr>
          <a:xfrm>
            <a:off x="10433730" y="2064996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Finalization roots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6CBD9BA0-0B4A-43C9-A286-A794CB0159E1}"/>
              </a:ext>
            </a:extLst>
          </p:cNvPr>
          <p:cNvSpPr/>
          <p:nvPr/>
        </p:nvSpPr>
        <p:spPr>
          <a:xfrm>
            <a:off x="10433729" y="2698393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GC Internal roots</a:t>
            </a:r>
          </a:p>
        </p:txBody>
      </p:sp>
    </p:spTree>
    <p:extLst>
      <p:ext uri="{BB962C8B-B14F-4D97-AF65-F5344CB8AC3E}">
        <p14:creationId xmlns:p14="http://schemas.microsoft.com/office/powerpoint/2010/main" val="4130822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10746726" cy="851792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Корни 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</a:t>
            </a:r>
            <a:endParaRPr lang="ru-RU" sz="32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A77F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GC Handle Roots</a:t>
            </a:r>
            <a:endParaRPr lang="en-US" sz="3200" b="1" dirty="0">
              <a:solidFill>
                <a:srgbClr val="A9A77F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8" y="257005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stack</a:t>
            </a:r>
          </a:p>
        </p:txBody>
      </p:sp>
      <p:sp>
        <p:nvSpPr>
          <p:cNvPr id="20" name="Rectangle 66">
            <a:extLst>
              <a:ext uri="{FF2B5EF4-FFF2-40B4-BE49-F238E27FC236}">
                <a16:creationId xmlns:a16="http://schemas.microsoft.com/office/drawing/2014/main" id="{B6AAE36A-B7BD-4C0A-8C11-03312842026B}"/>
              </a:ext>
            </a:extLst>
          </p:cNvPr>
          <p:cNvSpPr/>
          <p:nvPr/>
        </p:nvSpPr>
        <p:spPr>
          <a:xfrm>
            <a:off x="10442447" y="851881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Eager roots</a:t>
            </a: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749A92C6-97BA-4DE2-B11F-B8C8FC912CE2}"/>
              </a:ext>
            </a:extLst>
          </p:cNvPr>
          <p:cNvSpPr/>
          <p:nvPr/>
        </p:nvSpPr>
        <p:spPr>
          <a:xfrm>
            <a:off x="10433731" y="1446757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Pinned locals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1AE76873-F820-49CF-9B78-53447D5A6762}"/>
              </a:ext>
            </a:extLst>
          </p:cNvPr>
          <p:cNvSpPr/>
          <p:nvPr/>
        </p:nvSpPr>
        <p:spPr>
          <a:xfrm>
            <a:off x="10433730" y="2064996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Finalization roots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6CBD9BA0-0B4A-43C9-A286-A794CB0159E1}"/>
              </a:ext>
            </a:extLst>
          </p:cNvPr>
          <p:cNvSpPr/>
          <p:nvPr/>
        </p:nvSpPr>
        <p:spPr>
          <a:xfrm>
            <a:off x="10433729" y="2698393"/>
            <a:ext cx="1542283" cy="486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GC Internal roots</a:t>
            </a:r>
          </a:p>
        </p:txBody>
      </p:sp>
    </p:spTree>
    <p:extLst>
      <p:ext uri="{BB962C8B-B14F-4D97-AF65-F5344CB8AC3E}">
        <p14:creationId xmlns:p14="http://schemas.microsoft.com/office/powerpoint/2010/main" val="3994934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2D6BB4-156C-4599-B98A-3DA852C5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3051" r="55684" b="4703"/>
          <a:stretch/>
        </p:blipFill>
        <p:spPr>
          <a:xfrm>
            <a:off x="5002790" y="2127184"/>
            <a:ext cx="3118585" cy="28972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E02D14-A823-41E4-B63F-AB3CF2C68147}"/>
              </a:ext>
            </a:extLst>
          </p:cNvPr>
          <p:cNvSpPr/>
          <p:nvPr/>
        </p:nvSpPr>
        <p:spPr>
          <a:xfrm>
            <a:off x="3253338" y="1482291"/>
            <a:ext cx="6910939" cy="373460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03157" y="3041583"/>
            <a:ext cx="10717850" cy="1068404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5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5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A25D3-0CD6-431D-93DA-237974600296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2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Garbage Collector </a:t>
            </a:r>
            <a:r>
              <a:rPr lang="ru-RU" dirty="0"/>
              <a:t>понимает, какие поколения будут собраны</a:t>
            </a:r>
          </a:p>
        </p:txBody>
      </p:sp>
    </p:spTree>
    <p:extLst>
      <p:ext uri="{BB962C8B-B14F-4D97-AF65-F5344CB8AC3E}">
        <p14:creationId xmlns:p14="http://schemas.microsoft.com/office/powerpoint/2010/main" val="279106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</a:t>
            </a:r>
          </a:p>
        </p:txBody>
      </p:sp>
    </p:spTree>
    <p:extLst>
      <p:ext uri="{BB962C8B-B14F-4D97-AF65-F5344CB8AC3E}">
        <p14:creationId xmlns:p14="http://schemas.microsoft.com/office/powerpoint/2010/main" val="203442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GC .NET </a:t>
            </a:r>
            <a:r>
              <a:rPr lang="ru-RU" dirty="0"/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Он стартует с различных корней </a:t>
            </a:r>
          </a:p>
        </p:txBody>
      </p:sp>
    </p:spTree>
    <p:extLst>
      <p:ext uri="{BB962C8B-B14F-4D97-AF65-F5344CB8AC3E}">
        <p14:creationId xmlns:p14="http://schemas.microsoft.com/office/powerpoint/2010/main" val="342891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646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2A765-22DB-466D-9C9C-B2EF3AFC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530" y="6448817"/>
            <a:ext cx="1771688" cy="32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5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73FFE3-68B9-46C1-9554-98318C9257CB}"/>
              </a:ext>
            </a:extLst>
          </p:cNvPr>
          <p:cNvSpPr txBox="1">
            <a:spLocks/>
          </p:cNvSpPr>
          <p:nvPr/>
        </p:nvSpPr>
        <p:spPr>
          <a:xfrm>
            <a:off x="1238005" y="317635"/>
            <a:ext cx="8132238" cy="6439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Обход графа и маркировка</a:t>
            </a:r>
            <a:r>
              <a:rPr lang="en-US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</a:t>
            </a:r>
            <a:r>
              <a:rPr lang="ru-RU" sz="32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объектов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8005" y="1263192"/>
            <a:ext cx="9140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этой стадии: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Garbage Collector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понимает, какие поколения будут собраны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GC .NET 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является трассирующим: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Он стартует с различных корней 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И относительно них обходит весь граф объектов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Всё, до чего не дошёл механизм обхода – мёртвые объекты</a:t>
            </a:r>
          </a:p>
        </p:txBody>
      </p:sp>
    </p:spTree>
    <p:extLst>
      <p:ext uri="{BB962C8B-B14F-4D97-AF65-F5344CB8AC3E}">
        <p14:creationId xmlns:p14="http://schemas.microsoft.com/office/powerpoint/2010/main" val="126444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9012</TotalTime>
  <Words>2996</Words>
  <Application>Microsoft Office PowerPoint</Application>
  <PresentationFormat>Widescreen</PresentationFormat>
  <Paragraphs>772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Segoe UI Semibold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Sidristy</cp:lastModifiedBy>
  <cp:revision>102</cp:revision>
  <dcterms:created xsi:type="dcterms:W3CDTF">2018-09-29T08:14:48Z</dcterms:created>
  <dcterms:modified xsi:type="dcterms:W3CDTF">2019-04-06T11:56:27Z</dcterms:modified>
</cp:coreProperties>
</file>